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69" r:id="rId5"/>
    <p:sldMasterId id="2147483772" r:id="rId6"/>
    <p:sldMasterId id="2147483794" r:id="rId7"/>
    <p:sldMasterId id="2147483803" r:id="rId8"/>
    <p:sldMasterId id="2147483811" r:id="rId9"/>
    <p:sldMasterId id="2147483780" r:id="rId10"/>
    <p:sldMasterId id="2147483822" r:id="rId11"/>
  </p:sldMasterIdLst>
  <p:notesMasterIdLst>
    <p:notesMasterId r:id="rId21"/>
  </p:notesMasterIdLst>
  <p:handoutMasterIdLst>
    <p:handoutMasterId r:id="rId22"/>
  </p:handoutMasterIdLst>
  <p:sldIdLst>
    <p:sldId id="264" r:id="rId12"/>
    <p:sldId id="295" r:id="rId13"/>
    <p:sldId id="287" r:id="rId14"/>
    <p:sldId id="291" r:id="rId15"/>
    <p:sldId id="290" r:id="rId16"/>
    <p:sldId id="292" r:id="rId17"/>
    <p:sldId id="297" r:id="rId18"/>
    <p:sldId id="288" r:id="rId19"/>
    <p:sldId id="277" r:id="rId2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6">
          <p15:clr>
            <a:srgbClr val="A4A3A4"/>
          </p15:clr>
        </p15:guide>
        <p15:guide id="11" orient="horz" pos="436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86419" autoAdjust="0"/>
  </p:normalViewPr>
  <p:slideViewPr>
    <p:cSldViewPr snapToGrid="0">
      <p:cViewPr varScale="1">
        <p:scale>
          <a:sx n="153" d="100"/>
          <a:sy n="153" d="100"/>
        </p:scale>
        <p:origin x="168" y="14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6"/>
        <p:guide orient="horz" pos="436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487275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4" y="1487275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1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4631939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704194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4" y="2704194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487275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4" y="1487275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1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4631939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704194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4" y="2704194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" y="361949"/>
            <a:ext cx="2234324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0"/>
            <a:ext cx="9143999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0"/>
            <a:ext cx="9143999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14582" y="1497508"/>
            <a:ext cx="6725117" cy="1547696"/>
          </a:xfrm>
        </p:spPr>
        <p:txBody>
          <a:bodyPr/>
          <a:lstStyle/>
          <a:p>
            <a:r>
              <a:rPr lang="ru-RU" dirty="0" smtClean="0"/>
              <a:t>Комплекс технических средств для контроля </a:t>
            </a:r>
            <a:r>
              <a:rPr lang="ru-RU" dirty="0" err="1" smtClean="0"/>
              <a:t>газоаэрозольных</a:t>
            </a:r>
            <a:r>
              <a:rPr lang="ru-RU" dirty="0" smtClean="0"/>
              <a:t> выбросов через вентиляционную трубу </a:t>
            </a:r>
            <a:br>
              <a:rPr lang="ru-RU" dirty="0" smtClean="0"/>
            </a:br>
            <a:r>
              <a:rPr lang="ru-RU" dirty="0" smtClean="0"/>
              <a:t>для АО «НИИП»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22970" y="3187370"/>
            <a:ext cx="5940460" cy="80579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Научно-техническая конференция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Ядерное приборостроение: история,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современность, перспективы</a:t>
            </a:r>
            <a:r>
              <a:rPr lang="ru-RU" dirty="0">
                <a:latin typeface="Arial" pitchFamily="34" charset="0"/>
                <a:cs typeface="Arial" pitchFamily="34" charset="0"/>
              </a:rPr>
              <a:t>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dirty="0">
                <a:latin typeface="Arial" pitchFamily="34" charset="0"/>
                <a:cs typeface="Arial" pitchFamily="34" charset="0"/>
              </a:rPr>
              <a:t>. Москва, АО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«СНИИП», 25-27 октября 2022 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Кишев Владимир Андзорович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428000"/>
            <a:ext cx="5711825" cy="45439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Начальник </a:t>
            </a:r>
            <a:r>
              <a:rPr lang="ru-RU" dirty="0" smtClean="0"/>
              <a:t>лаборатории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" y="293915"/>
            <a:ext cx="2018212" cy="976283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532758" y="3995285"/>
            <a:ext cx="5711825" cy="218486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499" y="1571847"/>
            <a:ext cx="7409219" cy="357569"/>
          </a:xfrm>
        </p:spPr>
        <p:txBody>
          <a:bodyPr/>
          <a:lstStyle/>
          <a:p>
            <a:r>
              <a:rPr lang="ru-RU" sz="1800" dirty="0" smtClean="0"/>
              <a:t>Задачи при модернизации оборудования АО «НИИП»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87499" y="1929416"/>
            <a:ext cx="6520812" cy="776636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1: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системы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газоаэрозольных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выбросов  через ВТ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2: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полной системы АСРК </a:t>
            </a:r>
            <a:endParaRPr lang="ru-RU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ru-RU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87499" y="2832464"/>
            <a:ext cx="4973848" cy="3447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 smtClean="0"/>
              <a:t>Задачи решаемые в рамках первого этапа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87500" y="3235982"/>
            <a:ext cx="7134588" cy="137359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Оперативный контроль ОА радиоактивных аэрозолей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Sr-90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Y-90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Cs-137)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контроль ОА ИРГ (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Ar-41)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Периодический контроль ОА аэрозолей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Транспортировка, отбор и контроль пробы из ВТ</a:t>
            </a:r>
            <a:endParaRPr lang="ru-RU" sz="1400" dirty="0" smtClean="0">
              <a:solidFill>
                <a:sysClr val="windowText" lastClr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ru-RU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87499" y="412015"/>
            <a:ext cx="7409219" cy="35756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/>
              <a:t>Постановка </a:t>
            </a:r>
            <a:r>
              <a:rPr lang="ru-RU" sz="1800" dirty="0" smtClean="0"/>
              <a:t>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87500" y="736416"/>
            <a:ext cx="6476971" cy="68268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переоснащение оборудования АСРК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целевой программа стратегического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456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 txBox="1">
            <a:spLocks/>
          </p:cNvSpPr>
          <p:nvPr/>
        </p:nvSpPr>
        <p:spPr>
          <a:xfrm>
            <a:off x="164216" y="182752"/>
            <a:ext cx="65611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Проектное решение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Рисунок 3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16" y="650909"/>
            <a:ext cx="4343281" cy="39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5"/>
          <p:cNvSpPr>
            <a:spLocks noGrp="1"/>
          </p:cNvSpPr>
          <p:nvPr>
            <p:ph type="body" sz="quarter" idx="10"/>
          </p:nvPr>
        </p:nvSpPr>
        <p:spPr>
          <a:xfrm>
            <a:off x="4736230" y="1495394"/>
            <a:ext cx="3670474" cy="312694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класс безопасности по НП-001-15;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II, III, IV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тип атмосферы по ГОСТ 15150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сернистый газ — не более 250 мг/(м2·сут); 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хлориды — не более  30 мг/(м2·сут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сульфаты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— не более 0,022 мг/м3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сейсмостойкости по НП-031-01, устойчивость к сейсмическим воздействиям МРЗ (8 баллов по шкале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MSK-64)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и поверка размещаемых технических средств без демонтажа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Устойчивость  трубопроводов и регулирующей арматуры к воздействиям измеряемых сред;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Собственный побудитель расхода;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4736230" y="838629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500" y="304346"/>
            <a:ext cx="7409219" cy="344723"/>
          </a:xfrm>
        </p:spPr>
        <p:txBody>
          <a:bodyPr/>
          <a:lstStyle/>
          <a:p>
            <a:r>
              <a:rPr lang="ru-RU" dirty="0" smtClean="0"/>
              <a:t>БДАС-04Р</a:t>
            </a:r>
            <a:endParaRPr lang="ru-RU" dirty="0"/>
          </a:p>
        </p:txBody>
      </p:sp>
      <p:sp>
        <p:nvSpPr>
          <p:cNvPr id="15" name="TextBox 10"/>
          <p:cNvSpPr txBox="1"/>
          <p:nvPr/>
        </p:nvSpPr>
        <p:spPr>
          <a:xfrm>
            <a:off x="387017" y="738299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Пользователь\Desktop\Доклад\БДАС-04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>
            <a:fillRect/>
          </a:stretch>
        </p:blipFill>
        <p:spPr bwMode="auto">
          <a:xfrm>
            <a:off x="5690595" y="1199964"/>
            <a:ext cx="3453405" cy="32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01008"/>
              </p:ext>
            </p:extLst>
          </p:nvPr>
        </p:nvGraphicFramePr>
        <p:xfrm>
          <a:off x="387017" y="1289194"/>
          <a:ext cx="5181600" cy="3386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6633"/>
                <a:gridCol w="1422400"/>
                <a:gridCol w="1612567"/>
              </a:tblGrid>
              <a:tr h="3519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Параметр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Значение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</a:t>
                      </a:r>
                      <a:r>
                        <a:rPr lang="el-GR" sz="1200" dirty="0" smtClean="0"/>
                        <a:t>α</a:t>
                      </a:r>
                      <a:r>
                        <a:rPr lang="ru-RU" sz="1200" dirty="0" smtClean="0"/>
                        <a:t>-активных аэрозолей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</a:t>
                      </a:r>
                      <a:r>
                        <a:rPr lang="en-US" sz="1200" baseline="0" dirty="0" smtClean="0"/>
                        <a:t>β</a:t>
                      </a:r>
                      <a:r>
                        <a:rPr lang="ru-RU" sz="1200" dirty="0" smtClean="0"/>
                        <a:t>-активных аэрозолей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Диапазон измерений</a:t>
                      </a:r>
                      <a:r>
                        <a:rPr lang="ru-RU" sz="1200" baseline="0" dirty="0" smtClean="0"/>
                        <a:t>, Бк/м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 9,0·10</a:t>
                      </a:r>
                      <a:r>
                        <a:rPr lang="ru-RU" sz="1200" baseline="30000" dirty="0" smtClean="0"/>
                        <a:t>-3</a:t>
                      </a:r>
                      <a:r>
                        <a:rPr lang="ru-RU" sz="1200" baseline="0" dirty="0" smtClean="0"/>
                        <a:t> до 2,0</a:t>
                      </a:r>
                      <a:r>
                        <a:rPr lang="ru-RU" sz="1200" dirty="0" smtClean="0"/>
                        <a:t>·</a:t>
                      </a:r>
                      <a:r>
                        <a:rPr lang="ru-RU" sz="1200" baseline="0" dirty="0" smtClean="0"/>
                        <a:t>10</a:t>
                      </a:r>
                      <a:r>
                        <a:rPr lang="ru-RU" sz="1200" baseline="30000" dirty="0" smtClean="0"/>
                        <a:t>5</a:t>
                      </a:r>
                      <a:endParaRPr lang="ru-RU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2,0·10</a:t>
                      </a:r>
                      <a:r>
                        <a:rPr lang="ru-RU" sz="1200" baseline="30000" dirty="0" smtClean="0"/>
                        <a:t>-2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до 1,0</a:t>
                      </a:r>
                      <a:r>
                        <a:rPr lang="ru-RU" sz="1200" dirty="0" smtClean="0"/>
                        <a:t>·</a:t>
                      </a:r>
                      <a:r>
                        <a:rPr lang="ru-RU" sz="1200" baseline="0" dirty="0" smtClean="0"/>
                        <a:t>10</a:t>
                      </a:r>
                      <a:r>
                        <a:rPr lang="ru-RU" sz="1200" baseline="30000" dirty="0" smtClean="0"/>
                        <a:t>6</a:t>
                      </a:r>
                      <a:endParaRPr lang="ru-RU" sz="12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Пределы допускаемой основной относительной</a:t>
                      </a:r>
                      <a:r>
                        <a:rPr lang="ru-RU" sz="1200" baseline="0" dirty="0" smtClean="0"/>
                        <a:t> погрешности,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(20</a:t>
                      </a:r>
                      <a:r>
                        <a:rPr lang="ru-RU" sz="1200" baseline="0" dirty="0" smtClean="0"/>
                        <a:t>, 50 в 2-х первых декадах</a:t>
                      </a:r>
                      <a:r>
                        <a:rPr lang="ru-RU" sz="1200" dirty="0" smtClean="0"/>
                        <a:t>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Номинальное напряжение питания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 В, 50 Гц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Назначенный срок службы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Электромагнитная совместимость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III (</a:t>
                      </a:r>
                      <a:r>
                        <a:rPr lang="ru-RU" sz="1200" dirty="0" smtClean="0"/>
                        <a:t>критерий</a:t>
                      </a:r>
                      <a:r>
                        <a:rPr lang="ru-RU" sz="1200" baseline="0" dirty="0" smtClean="0"/>
                        <a:t> А)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(ГОСТ 32137)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Сейсмостойкость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r>
                        <a:rPr lang="ru-RU" sz="1200" dirty="0" smtClean="0"/>
                        <a:t> и </a:t>
                      </a:r>
                      <a:r>
                        <a:rPr lang="en-US" sz="1200" dirty="0" smtClean="0"/>
                        <a:t>II </a:t>
                      </a:r>
                      <a:r>
                        <a:rPr lang="ru-RU" sz="1200" dirty="0" smtClean="0"/>
                        <a:t>категория по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НП-031-01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500" y="304346"/>
            <a:ext cx="7409219" cy="344723"/>
          </a:xfrm>
        </p:spPr>
        <p:txBody>
          <a:bodyPr/>
          <a:lstStyle/>
          <a:p>
            <a:r>
              <a:rPr lang="ru-RU" dirty="0" smtClean="0"/>
              <a:t>УДГБ-47Р</a:t>
            </a:r>
            <a:endParaRPr lang="ru-RU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5645150" y="1577714"/>
            <a:ext cx="3783179" cy="2225936"/>
            <a:chOff x="3008321" y="1394313"/>
            <a:chExt cx="3154974" cy="20053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660" y="1394313"/>
              <a:ext cx="2211978" cy="1405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21" y="1624947"/>
              <a:ext cx="3154974" cy="1774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05767"/>
              </p:ext>
            </p:extLst>
          </p:nvPr>
        </p:nvGraphicFramePr>
        <p:xfrm>
          <a:off x="387017" y="1440870"/>
          <a:ext cx="5517394" cy="3267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1212"/>
                <a:gridCol w="2116182"/>
              </a:tblGrid>
              <a:tr h="388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Параметр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Значение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709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Диапазон измерения объемной </a:t>
                      </a:r>
                      <a:br>
                        <a:rPr lang="ru-RU" sz="1100" kern="1200" dirty="0" smtClean="0"/>
                      </a:br>
                      <a:r>
                        <a:rPr lang="ru-RU" sz="1100" kern="1200" dirty="0" smtClean="0"/>
                        <a:t>активности </a:t>
                      </a:r>
                      <a:r>
                        <a:rPr lang="ru-RU" sz="1100" dirty="0" smtClean="0"/>
                        <a:t>бета-излучающих </a:t>
                      </a:r>
                      <a:r>
                        <a:rPr lang="ru-RU" sz="1100" kern="1200" dirty="0" smtClean="0"/>
                        <a:t>ИРГ, </a:t>
                      </a:r>
                      <a:r>
                        <a:rPr lang="ru-RU" sz="1100" kern="1200" dirty="0" smtClean="0">
                          <a:effectLst/>
                        </a:rPr>
                        <a:t>Бк/м</a:t>
                      </a:r>
                      <a:r>
                        <a:rPr lang="ru-RU" sz="1100" kern="1200" baseline="30000" dirty="0" smtClean="0">
                          <a:effectLst/>
                        </a:rPr>
                        <a:t>3</a:t>
                      </a:r>
                      <a:r>
                        <a:rPr lang="ru-RU" sz="1100" kern="1200" dirty="0" smtClean="0">
                          <a:effectLst/>
                        </a:rPr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1·10</a:t>
                      </a:r>
                      <a:r>
                        <a:rPr lang="ru-RU" sz="1100" kern="1200" baseline="30000" dirty="0" smtClean="0">
                          <a:effectLst/>
                        </a:rPr>
                        <a:t>3</a:t>
                      </a:r>
                      <a:r>
                        <a:rPr lang="ru-RU" sz="1100" kern="1200" dirty="0" smtClean="0">
                          <a:effectLst/>
                        </a:rPr>
                        <a:t> до 3,7·10</a:t>
                      </a:r>
                      <a:r>
                        <a:rPr lang="en-US" sz="1100" kern="1200" baseline="30000" dirty="0" smtClean="0">
                          <a:effectLst/>
                        </a:rPr>
                        <a:t>11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7093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Пределы допускаемой относительной основной погрешности устройства при изме­рении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ru-RU" sz="1100" dirty="0" smtClean="0"/>
                        <a:t>ОА бета-излучающих ИРГ, </a:t>
                      </a:r>
                      <a:r>
                        <a:rPr lang="en-US" sz="1100" dirty="0" smtClean="0"/>
                        <a:t>%</a:t>
                      </a:r>
                      <a:endParaRPr lang="ru-RU" sz="1100" baseline="0" dirty="0" smtClean="0"/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ru-RU" sz="1100" dirty="0" smtClean="0"/>
                    </a:p>
                  </a:txBody>
                  <a:tcPr marT="34322" marB="34322" anchor="ctr"/>
                </a:tc>
              </a:tr>
              <a:tr h="278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Диапазон рабочих температур,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100" kern="1200" dirty="0" smtClean="0">
                          <a:effectLst/>
                        </a:rPr>
                        <a:t>С</a:t>
                      </a:r>
                      <a:r>
                        <a:rPr lang="ru-RU" sz="1100" dirty="0" smtClean="0"/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от минус</a:t>
                      </a:r>
                      <a:r>
                        <a:rPr lang="ru-RU" sz="1100" baseline="0" dirty="0" smtClean="0"/>
                        <a:t> 10</a:t>
                      </a:r>
                      <a:r>
                        <a:rPr lang="ru-RU" sz="1100" dirty="0" smtClean="0"/>
                        <a:t> до + 55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304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Номинальное напряжение питания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220 В, 50 Гц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Назначенный срок службы,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лет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Электромагнитная совместимость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IV (</a:t>
                      </a:r>
                      <a:r>
                        <a:rPr lang="ru-RU" sz="1100" dirty="0" smtClean="0"/>
                        <a:t>Критерий</a:t>
                      </a:r>
                      <a:r>
                        <a:rPr lang="ru-RU" sz="1100" baseline="0" dirty="0" smtClean="0"/>
                        <a:t> А)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Сейсмостойкость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 </a:t>
                      </a:r>
                      <a:r>
                        <a:rPr lang="ru-RU" sz="1100" dirty="0" smtClean="0"/>
                        <a:t>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II</a:t>
                      </a:r>
                      <a:r>
                        <a:rPr lang="ru-RU" sz="1100" baseline="0" dirty="0" smtClean="0"/>
                        <a:t> по НП-031-01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+mn-lt"/>
                          <a:cs typeface="Arial" panose="020B0604020202020204" pitchFamily="34" charset="0"/>
                        </a:rPr>
                        <a:t>атмосферы </a:t>
                      </a:r>
                      <a:endParaRPr lang="ru-RU" sz="11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II,</a:t>
                      </a: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 III, IV </a:t>
                      </a:r>
                      <a:r>
                        <a:rPr lang="ru-RU" sz="1100" baseline="0" dirty="0" smtClean="0">
                          <a:latin typeface="+mn-lt"/>
                          <a:cs typeface="Arial" panose="020B0604020202020204" pitchFamily="34" charset="0"/>
                        </a:rPr>
                        <a:t>по ГОСТ 15150</a:t>
                      </a:r>
                      <a:endParaRPr lang="ru-RU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</a:tbl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387017" y="738299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500" y="304346"/>
            <a:ext cx="7409219" cy="344723"/>
          </a:xfrm>
        </p:spPr>
        <p:txBody>
          <a:bodyPr/>
          <a:lstStyle/>
          <a:p>
            <a:r>
              <a:rPr lang="ru-RU" dirty="0" smtClean="0"/>
              <a:t>СКС-07П-Б9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07051"/>
              </p:ext>
            </p:extLst>
          </p:nvPr>
        </p:nvGraphicFramePr>
        <p:xfrm>
          <a:off x="387017" y="1199964"/>
          <a:ext cx="5517394" cy="3620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1212"/>
                <a:gridCol w="2116182"/>
              </a:tblGrid>
              <a:tr h="388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Параметр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marT="34322" marB="34322" anchor="ctr"/>
                </a:tc>
              </a:tr>
              <a:tr h="7093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Энергетический диапазон регистрируемого </a:t>
                      </a:r>
                      <a:br>
                        <a:rPr lang="ru-RU" sz="1100" dirty="0" smtClean="0"/>
                      </a:br>
                      <a:r>
                        <a:rPr lang="ru-RU" sz="1100" dirty="0" smtClean="0"/>
                        <a:t>бета-излучения, кэВ</a:t>
                      </a:r>
                      <a:endParaRPr lang="ru-RU" sz="1100" spc="-2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 50 до 3500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783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Энергетический диапазон регистрируемого гамма-излучения, кэВ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от 50 до 3000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38898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Энергетическое разрешение бета-канала по линии с энергией 624,2 кэВ, %, не более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18,0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Энергетическое разрешение гамма-канала по линии с энергией 661,7 кэВ, %, не более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Интегральная нелинейность (предел допускаемой основной погрешности), %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± 1,0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28812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 допускаемой относительной погрешности измерения активности в точечной геометрии за время измерения  1800 с в диапазонах активностей от 50 до 5*104 Бк для бета-канала, %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1,0·10</a:t>
                      </a:r>
                      <a:r>
                        <a:rPr lang="ru-RU" sz="1100" kern="1200" baseline="30000" dirty="0" smtClean="0">
                          <a:effectLst/>
                        </a:rPr>
                        <a:t>5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 vMerge="1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  <a:cs typeface="+mn-cs"/>
                        </a:rPr>
                        <a:t>±</a:t>
                      </a:r>
                      <a:r>
                        <a:rPr lang="ru-RU" sz="1100" dirty="0" smtClean="0">
                          <a:latin typeface="+mn-lt"/>
                          <a:cs typeface="+mn-cs"/>
                        </a:rPr>
                        <a:t> 10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</a:tbl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387017" y="738299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43" y="1199964"/>
            <a:ext cx="1556319" cy="26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87500" y="304346"/>
            <a:ext cx="7409219" cy="344723"/>
          </a:xfrm>
        </p:spPr>
        <p:txBody>
          <a:bodyPr/>
          <a:lstStyle/>
          <a:p>
            <a:r>
              <a:rPr lang="ru-RU" dirty="0" smtClean="0"/>
              <a:t>ФД-02М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16000"/>
              </p:ext>
            </p:extLst>
          </p:nvPr>
        </p:nvGraphicFramePr>
        <p:xfrm>
          <a:off x="387017" y="1440870"/>
          <a:ext cx="5517394" cy="2085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1212"/>
                <a:gridCol w="2116182"/>
              </a:tblGrid>
              <a:tr h="388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Параметр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Значение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709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Применяемый</a:t>
                      </a:r>
                      <a:r>
                        <a:rPr lang="ru-RU" sz="1100" kern="1200" baseline="0" dirty="0" smtClean="0"/>
                        <a:t> фильтрующие материалы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АФА-РСП-20</a:t>
                      </a:r>
                      <a:b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АФА-СИ-20</a:t>
                      </a:r>
                    </a:p>
                  </a:txBody>
                  <a:tcPr marT="34322" marB="34322" anchor="ctr"/>
                </a:tc>
              </a:tr>
              <a:tr h="278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Диапазон рабочих температур,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100" kern="1200" dirty="0" smtClean="0">
                          <a:effectLst/>
                        </a:rPr>
                        <a:t>С</a:t>
                      </a:r>
                      <a:r>
                        <a:rPr lang="ru-RU" sz="1100" dirty="0" smtClean="0"/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от минус</a:t>
                      </a:r>
                      <a:r>
                        <a:rPr lang="ru-RU" sz="1100" baseline="0" dirty="0" smtClean="0"/>
                        <a:t> 10</a:t>
                      </a:r>
                      <a:r>
                        <a:rPr lang="ru-RU" sz="1100" dirty="0" smtClean="0"/>
                        <a:t> до + 55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 anchor="ctr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Назначенный срок службы,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лет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Сейсмостойкость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 </a:t>
                      </a:r>
                      <a:r>
                        <a:rPr lang="ru-RU" sz="1100" dirty="0" smtClean="0"/>
                        <a:t>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II</a:t>
                      </a:r>
                      <a:r>
                        <a:rPr lang="ru-RU" sz="1100" baseline="0" dirty="0" smtClean="0"/>
                        <a:t> по НП-031-01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+mn-lt"/>
                          <a:cs typeface="Arial" panose="020B0604020202020204" pitchFamily="34" charset="0"/>
                        </a:rPr>
                        <a:t>атмосферы </a:t>
                      </a:r>
                      <a:endParaRPr lang="ru-RU" sz="11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II,</a:t>
                      </a: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 III, IV </a:t>
                      </a:r>
                      <a:r>
                        <a:rPr lang="ru-RU" sz="1100" baseline="0" dirty="0" smtClean="0">
                          <a:latin typeface="+mn-lt"/>
                          <a:cs typeface="Arial" panose="020B0604020202020204" pitchFamily="34" charset="0"/>
                        </a:rPr>
                        <a:t>по ГОСТ 15150</a:t>
                      </a:r>
                      <a:endParaRPr lang="ru-RU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22" marB="34322"/>
                </a:tc>
              </a:tr>
            </a:tbl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387017" y="738299"/>
            <a:ext cx="39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4" y="1644394"/>
            <a:ext cx="2269746" cy="16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751" y="406380"/>
            <a:ext cx="6800501" cy="702173"/>
          </a:xfrm>
        </p:spPr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539750" y="1257170"/>
            <a:ext cx="6800501" cy="29327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2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800" dirty="0" smtClean="0"/>
              <a:t>Контроль выбросов на базе современных ТС;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800" dirty="0" smtClean="0"/>
              <a:t>Соответствие требованиям действующей нормативно-правовой базы;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800" dirty="0" smtClean="0"/>
              <a:t>Поэтапная </a:t>
            </a:r>
            <a:r>
              <a:rPr lang="ru-RU" sz="1800" dirty="0"/>
              <a:t>реализация систем радиационного контроля малых </a:t>
            </a:r>
            <a:r>
              <a:rPr lang="ru-RU" sz="1800" dirty="0" smtClean="0"/>
              <a:t>объектов;</a:t>
            </a:r>
            <a:endParaRPr lang="ru-RU" sz="1800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noProof="0" dirty="0" smtClean="0"/>
              <a:t>Разработка новых технических средств для нетривиальных измерительных задач; 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dirty="0" smtClean="0"/>
              <a:t>Апробация </a:t>
            </a:r>
            <a:r>
              <a:rPr lang="ru-RU" sz="1800" dirty="0"/>
              <a:t>оборудования на средах со специфическими «мешающими» </a:t>
            </a:r>
            <a:r>
              <a:rPr lang="ru-RU" sz="1800" dirty="0" smtClean="0"/>
              <a:t>факторами;</a:t>
            </a:r>
            <a:endParaRPr lang="ru-RU" sz="1800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64244" y="853767"/>
            <a:ext cx="4860925" cy="1274082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64244" y="4669466"/>
            <a:ext cx="4860925" cy="227920"/>
          </a:xfrm>
        </p:spPr>
        <p:txBody>
          <a:bodyPr/>
          <a:lstStyle/>
          <a:p>
            <a:r>
              <a:rPr lang="en-US" dirty="0" smtClean="0"/>
              <a:t>25.10.2022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4244" y="3973912"/>
            <a:ext cx="4860925" cy="723750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(499) 968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, доб.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27-21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VAKishev@sniip.ru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www.sniip.ru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64245" y="2136826"/>
            <a:ext cx="4860925" cy="227920"/>
          </a:xfrm>
        </p:spPr>
        <p:txBody>
          <a:bodyPr/>
          <a:lstStyle/>
          <a:p>
            <a:r>
              <a:rPr lang="ru-RU" dirty="0" smtClean="0"/>
              <a:t>Коллектив авторов: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Мугла</a:t>
            </a:r>
            <a:r>
              <a:rPr lang="ru-RU" dirty="0" smtClean="0"/>
              <a:t> А.Е.</a:t>
            </a:r>
          </a:p>
          <a:p>
            <a:r>
              <a:rPr lang="ru-RU" dirty="0" smtClean="0"/>
              <a:t>Иванов А.А.</a:t>
            </a:r>
          </a:p>
          <a:p>
            <a:r>
              <a:rPr lang="ru-RU" dirty="0" smtClean="0"/>
              <a:t>Ельцин В.Ф.</a:t>
            </a:r>
          </a:p>
          <a:p>
            <a:r>
              <a:rPr lang="ru-RU" dirty="0" err="1" smtClean="0"/>
              <a:t>Чебышов</a:t>
            </a:r>
            <a:r>
              <a:rPr lang="ru-RU" dirty="0" smtClean="0"/>
              <a:t> С.Б.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64244" y="3623055"/>
            <a:ext cx="4860925" cy="227920"/>
          </a:xfrm>
        </p:spPr>
        <p:txBody>
          <a:bodyPr/>
          <a:lstStyle/>
          <a:p>
            <a:r>
              <a:rPr lang="ru-RU" dirty="0" smtClean="0"/>
              <a:t>Начальник лаборатории блоков детектирования </a:t>
            </a:r>
            <a:r>
              <a:rPr lang="ru-RU" dirty="0" err="1" smtClean="0"/>
              <a:t>газоаэрозольных</a:t>
            </a:r>
            <a:r>
              <a:rPr lang="ru-RU" dirty="0" smtClean="0"/>
              <a:t> сред и йодов</a:t>
            </a:r>
            <a:endParaRPr lang="ru-RU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464244" y="3387368"/>
            <a:ext cx="4860925" cy="227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Докладчик: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Кишев Владимир Андзорович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DBB289-3883-41C0-875F-BEFC766D5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BAC9F9-2ABA-413D-8663-04249BB885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3BCF13-2EFD-48D9-B750-80B6D7BF6F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2692</TotalTime>
  <Words>525</Words>
  <Application>Microsoft Office PowerPoint</Application>
  <PresentationFormat>Произвольный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1_Диаграммы</vt:lpstr>
      <vt:lpstr>Комплекс технических средств для контроля газоаэрозольных выбросов через вентиляционную трубу  для АО «НИИП»</vt:lpstr>
      <vt:lpstr>Задачи при модернизации оборудования АО «НИИП»  </vt:lpstr>
      <vt:lpstr>Презентация PowerPoint</vt:lpstr>
      <vt:lpstr>БДАС-04Р</vt:lpstr>
      <vt:lpstr>УДГБ-47Р</vt:lpstr>
      <vt:lpstr>СКС-07П-Б9</vt:lpstr>
      <vt:lpstr>ФД-02М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Кишев Владимир Андзорович</cp:lastModifiedBy>
  <cp:revision>197</cp:revision>
  <dcterms:created xsi:type="dcterms:W3CDTF">2019-09-24T12:37:05Z</dcterms:created>
  <dcterms:modified xsi:type="dcterms:W3CDTF">2022-10-25T14:27:37Z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